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9" r:id="rId15"/>
    <p:sldId id="270" r:id="rId16"/>
  </p:sldIdLst>
  <p:sldSz cx="14630400" cy="8229600"/>
  <p:notesSz cx="8229600" cy="14630400"/>
  <p:embeddedFontLst>
    <p:embeddedFont>
      <p:font typeface="Raleway" pitchFamily="2" charset="0"/>
      <p:regular r:id="rId18"/>
    </p:embeddedFont>
    <p:embeddedFont>
      <p:font typeface="Raleway Light" pitchFamily="2" charset="0"/>
      <p:regular r:id="rId19"/>
      <p:italic r:id="rId20"/>
    </p:embeddedFont>
    <p:embeddedFont>
      <p:font typeface="Roboto" panose="02000000000000000000" pitchFamily="2" charset="0"/>
      <p:regular r:id="rId2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9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Objectif de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veille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methodologie</a:t>
            </a:r>
            <a:endParaRPr lang="en-US" dirty="0"/>
          </a:p>
          <a:p>
            <a:r>
              <a:rPr lang="en-US" dirty="0" err="1"/>
              <a:t>Etablir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etat</a:t>
            </a:r>
            <a:r>
              <a:rPr lang="en-US" dirty="0"/>
              <a:t> des </a:t>
            </a:r>
            <a:r>
              <a:rPr lang="en-US" dirty="0" err="1"/>
              <a:t>lieux</a:t>
            </a:r>
            <a:r>
              <a:rPr lang="en-US" dirty="0"/>
              <a:t> de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enjeux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65B6C-FB68-18A6-0093-FE2A395B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0FCC6-C640-E3C1-3200-9AFAA572D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E1F40-E5E8-C878-15EA-05A6BEFD8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B2607-F3AF-0286-185C-E2FD4885A7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3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Comprendre</a:t>
            </a:r>
            <a:r>
              <a:rPr lang="en-US" dirty="0"/>
              <a:t> les </a:t>
            </a:r>
            <a:r>
              <a:rPr lang="en-US" dirty="0" err="1"/>
              <a:t>enjeux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sur quoi on se </a:t>
            </a:r>
            <a:r>
              <a:rPr lang="en-US" dirty="0" err="1"/>
              <a:t>focalise</a:t>
            </a:r>
            <a:r>
              <a:rPr lang="en-US" dirty="0"/>
              <a:t> </a:t>
            </a:r>
          </a:p>
          <a:p>
            <a:r>
              <a:rPr lang="en-US" dirty="0" err="1"/>
              <a:t>Automatiser</a:t>
            </a:r>
            <a:r>
              <a:rPr lang="en-US" dirty="0"/>
              <a:t> le recherche sur le </a:t>
            </a:r>
            <a:r>
              <a:rPr lang="en-US" dirty="0" err="1"/>
              <a:t>sujet</a:t>
            </a:r>
            <a:endParaRPr lang="en-US" dirty="0"/>
          </a:p>
          <a:p>
            <a:r>
              <a:rPr lang="en-US" dirty="0"/>
              <a:t>Identifier les sources </a:t>
            </a:r>
            <a:r>
              <a:rPr lang="en-US" dirty="0" err="1"/>
              <a:t>fiables</a:t>
            </a:r>
            <a:endParaRPr lang="en-US" dirty="0"/>
          </a:p>
          <a:p>
            <a:r>
              <a:rPr lang="en-US" dirty="0" err="1"/>
              <a:t>Produire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synthèse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 quoi on se </a:t>
            </a:r>
            <a:r>
              <a:rPr lang="en-US" dirty="0" err="1"/>
              <a:t>concentre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1° : </a:t>
            </a:r>
          </a:p>
          <a:p>
            <a:r>
              <a:rPr lang="en-US" dirty="0" err="1"/>
              <a:t>Approche</a:t>
            </a:r>
            <a:r>
              <a:rPr lang="en-US" dirty="0"/>
              <a:t> </a:t>
            </a:r>
            <a:r>
              <a:rPr lang="en-US" dirty="0" err="1"/>
              <a:t>academique</a:t>
            </a:r>
            <a:r>
              <a:rPr lang="en-US" dirty="0"/>
              <a:t> pour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recherche </a:t>
            </a:r>
            <a:r>
              <a:rPr lang="en-US" dirty="0" err="1"/>
              <a:t>approfondi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Veille Technologique : Cybersécurité en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46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approche méthodique pour sécuriser les systèmes d'intelligence artificielle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8558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41043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Établir une veille technologique structurée sur les enjeux de cybersécurité appliqués à l'intelligence artificielle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5974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6514624" y="5831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Approche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3223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Automatisation du processus de surveillance et production de synthèses régulières pour les parties prenantes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18912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by Design : une approche essentielle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37918" y="2371011"/>
            <a:ext cx="3254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Identification des risques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préventive des vulnérabilités potentielles dès la conception du système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08729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Exigences de sécurité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Définition claire des normes et contraintes de sécurité à respecter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087291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Contrôles adaptés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1399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Principe du moindre privilège, authentification multi-facteurs, gestion sécurisée des clés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346859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Supervision continue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1399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Tests réguliers, détection des vulnérabilités et maintien de la conformité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346859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cybersécurité doit être intégrée dès la phase de conception pour limiter les risques d'intrusion et de fuite de données.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056" y="501848"/>
            <a:ext cx="5296138" cy="569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Résultats et perspectives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8056" y="1527334"/>
            <a:ext cx="3193256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Synthèse des 3 semaines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4543901" y="2074188"/>
            <a:ext cx="22860" cy="3858578"/>
          </a:xfrm>
          <a:prstGeom prst="roundRect">
            <a:avLst>
              <a:gd name="adj" fmla="val 334989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4031218" y="2792016"/>
            <a:ext cx="546973" cy="22860"/>
          </a:xfrm>
          <a:prstGeom prst="roundRect">
            <a:avLst>
              <a:gd name="adj" fmla="val 334989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4486989" y="2735104"/>
            <a:ext cx="136684" cy="136684"/>
          </a:xfrm>
          <a:prstGeom prst="roundRect">
            <a:avLst>
              <a:gd name="adj" fmla="val 33449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638056" y="2074188"/>
            <a:ext cx="3370302" cy="1458635"/>
          </a:xfrm>
          <a:prstGeom prst="roundRect">
            <a:avLst>
              <a:gd name="adj" fmla="val 52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1539359" y="2264093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Semaine 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27961" y="2731175"/>
            <a:ext cx="299049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 et test des flux RSS, premiers articles lus et sauvegardés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4532471" y="4017407"/>
            <a:ext cx="546973" cy="22860"/>
          </a:xfrm>
          <a:prstGeom prst="roundRect">
            <a:avLst>
              <a:gd name="adj" fmla="val 334989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4486989" y="3960495"/>
            <a:ext cx="136684" cy="136684"/>
          </a:xfrm>
          <a:prstGeom prst="roundRect">
            <a:avLst>
              <a:gd name="adj" fmla="val 33449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10"/>
          <p:cNvSpPr/>
          <p:nvPr/>
        </p:nvSpPr>
        <p:spPr>
          <a:xfrm>
            <a:off x="5102304" y="3168015"/>
            <a:ext cx="3370302" cy="1721644"/>
          </a:xfrm>
          <a:prstGeom prst="roundRect">
            <a:avLst>
              <a:gd name="adj" fmla="val 44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5292209" y="3357920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Semaine 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292209" y="3825002"/>
            <a:ext cx="2990493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approfondie des articles, mise à jour du README et définition des alertes Google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4031218" y="5060513"/>
            <a:ext cx="546973" cy="22860"/>
          </a:xfrm>
          <a:prstGeom prst="roundRect">
            <a:avLst>
              <a:gd name="adj" fmla="val 334989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4"/>
          <p:cNvSpPr/>
          <p:nvPr/>
        </p:nvSpPr>
        <p:spPr>
          <a:xfrm>
            <a:off x="4486989" y="5003602"/>
            <a:ext cx="136684" cy="136684"/>
          </a:xfrm>
          <a:prstGeom prst="roundRect">
            <a:avLst>
              <a:gd name="adj" fmla="val 33449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5"/>
          <p:cNvSpPr/>
          <p:nvPr/>
        </p:nvSpPr>
        <p:spPr>
          <a:xfrm>
            <a:off x="638056" y="4211122"/>
            <a:ext cx="3370302" cy="1721644"/>
          </a:xfrm>
          <a:prstGeom prst="roundRect">
            <a:avLst>
              <a:gd name="adj" fmla="val 44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6"/>
          <p:cNvSpPr/>
          <p:nvPr/>
        </p:nvSpPr>
        <p:spPr>
          <a:xfrm>
            <a:off x="1539359" y="4401026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Semaine 3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27961" y="4868108"/>
            <a:ext cx="2990493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Finalisation du README et création d'une présentation synthétisant les points clés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38056" y="6137791"/>
            <a:ext cx="2734866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Bénéfices obtenus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638056" y="6661904"/>
            <a:ext cx="783455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Compréhension approfondie des </a:t>
            </a:r>
            <a:r>
              <a:rPr lang="en-US" sz="1400" dirty="0">
                <a:solidFill>
                  <a:srgbClr val="FF704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risques liés à l'IA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38056" y="7017187"/>
            <a:ext cx="783455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en place d'un </a:t>
            </a:r>
            <a:r>
              <a:rPr lang="en-US" sz="1400" dirty="0">
                <a:solidFill>
                  <a:srgbClr val="FF704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rituel automatisé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suivi des sources fiables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38056" y="7372469"/>
            <a:ext cx="783455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Sélection d'</a:t>
            </a:r>
            <a:r>
              <a:rPr lang="en-US" sz="1400" dirty="0">
                <a:solidFill>
                  <a:srgbClr val="FF704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outils et pratiques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sécuriser les projets IA</a:t>
            </a:r>
            <a:endParaRPr lang="en-US" sz="14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044" y="1550075"/>
            <a:ext cx="5074801" cy="50748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1B49C-1A0E-2041-630F-2857D7839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F342AF7-9447-1410-6BFA-0F19561BAC81}"/>
              </a:ext>
            </a:extLst>
          </p:cNvPr>
          <p:cNvSpPr/>
          <p:nvPr/>
        </p:nvSpPr>
        <p:spPr>
          <a:xfrm>
            <a:off x="793790" y="447210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 3 : </a:t>
            </a: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BONNES PRATIQUE D’UTTILISATION D’IA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0280577-C464-4514-E18E-09CA6E0F39F0}"/>
              </a:ext>
            </a:extLst>
          </p:cNvPr>
          <p:cNvSpPr/>
          <p:nvPr/>
        </p:nvSpPr>
        <p:spPr>
          <a:xfrm>
            <a:off x="793789" y="60483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Gouvernance</a:t>
            </a:r>
            <a:r>
              <a:rPr lang="en-US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et </a:t>
            </a:r>
            <a:r>
              <a:rPr lang="en-US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Stratégie</a:t>
            </a:r>
            <a:r>
              <a:rPr lang="en-US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 </a:t>
            </a:r>
            <a:r>
              <a:rPr lang="en-US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l'IA</a:t>
            </a:r>
            <a:endParaRPr lang="en-US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DB7B427-0A4A-AD19-566D-332A1CBC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931"/>
          <a:stretch>
            <a:fillRect/>
          </a:stretch>
        </p:blipFill>
        <p:spPr>
          <a:xfrm rot="5400000">
            <a:off x="5897583" y="-5897581"/>
            <a:ext cx="2835235" cy="146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840" y="806887"/>
            <a:ext cx="7813119" cy="118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350"/>
              </a:lnSpc>
              <a:buNone/>
            </a:pPr>
            <a:r>
              <a:rPr lang="en-US" sz="7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Gouvernance IA :</a:t>
            </a:r>
            <a:endParaRPr lang="en-US" sz="7450" dirty="0"/>
          </a:p>
        </p:txBody>
      </p:sp>
      <p:sp>
        <p:nvSpPr>
          <p:cNvPr id="4" name="Text 1"/>
          <p:cNvSpPr/>
          <p:nvPr/>
        </p:nvSpPr>
        <p:spPr>
          <a:xfrm>
            <a:off x="6151840" y="2280404"/>
            <a:ext cx="7813119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L'adoption de l'IA ne s'improvise pas. Elle nécessite un cadre rigoureux pour transformer l'innovation en avantage compétitif sécurisé.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1840" y="3102650"/>
            <a:ext cx="760452" cy="1399580"/>
          </a:xfrm>
          <a:prstGeom prst="roundRect">
            <a:avLst>
              <a:gd name="adj" fmla="val 36004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9489" y="3659743"/>
            <a:ext cx="285155" cy="2851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2316" y="3292673"/>
            <a:ext cx="2613065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Politique d'Usage Claire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102316" y="3703796"/>
            <a:ext cx="686264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Définissez strictement les outils autorisés et les données acceptables. Interdisez le "Shadow AI".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151840" y="4692253"/>
            <a:ext cx="760452" cy="1140738"/>
          </a:xfrm>
          <a:prstGeom prst="roundRect">
            <a:avLst>
              <a:gd name="adj" fmla="val 36004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9489" y="5119926"/>
            <a:ext cx="285155" cy="28515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02316" y="4882277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Analyse de Risques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102316" y="5293400"/>
            <a:ext cx="68626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Avant tout déploiement, évaluez l'impact sécurité et la conformité des données.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6151840" y="6023015"/>
            <a:ext cx="760452" cy="1399580"/>
          </a:xfrm>
          <a:prstGeom prst="roundRect">
            <a:avLst>
              <a:gd name="adj" fmla="val 36004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9489" y="6580108"/>
            <a:ext cx="285155" cy="28515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02316" y="6213038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Gouvernance Unifiée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7102316" y="6624161"/>
            <a:ext cx="686264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Créez un comité incluant Sécurité, IT, Juridique et Métiers pour piloter la stratégie.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472" y="423863"/>
            <a:ext cx="7919204" cy="481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Protection des Données et Intégrité du Code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9472" y="1213842"/>
            <a:ext cx="13551456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cœur de la sécurité IA : protéger le patrimoine informationnel et garantir la fiabilité des résultats.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2" y="1807250"/>
            <a:ext cx="5194935" cy="51949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118027" y="5532477"/>
            <a:ext cx="5194935" cy="1296472"/>
          </a:xfrm>
          <a:prstGeom prst="roundRect">
            <a:avLst>
              <a:gd name="adj" fmla="val 4994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094" y="5739288"/>
            <a:ext cx="240744" cy="1926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6905" y="5725001"/>
            <a:ext cx="192678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Règle d'Or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666905" y="6119812"/>
            <a:ext cx="4491990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 de code propriétaire ni de secrets dans les modèles publics. Privilégiez les instances locales.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118027" y="1807250"/>
            <a:ext cx="3913108" cy="1828086"/>
          </a:xfrm>
          <a:prstGeom prst="roundRect">
            <a:avLst>
              <a:gd name="adj" fmla="val 354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Shape 6"/>
          <p:cNvSpPr/>
          <p:nvPr/>
        </p:nvSpPr>
        <p:spPr>
          <a:xfrm>
            <a:off x="6279713" y="1968937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6872" y="2096095"/>
            <a:ext cx="208002" cy="2080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79713" y="2585442"/>
            <a:ext cx="258318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Sanctuarisation des Données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279713" y="2980253"/>
            <a:ext cx="3589734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Filtrez et anonymisez les flux. Utilisez des environnements "Sandbox" pour les tests.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10185202" y="1807250"/>
            <a:ext cx="3913227" cy="1828086"/>
          </a:xfrm>
          <a:prstGeom prst="roundRect">
            <a:avLst>
              <a:gd name="adj" fmla="val 354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Shape 10"/>
          <p:cNvSpPr/>
          <p:nvPr/>
        </p:nvSpPr>
        <p:spPr>
          <a:xfrm>
            <a:off x="10346888" y="1968937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4047" y="2096095"/>
            <a:ext cx="208002" cy="20800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346888" y="2585442"/>
            <a:ext cx="192678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DevSecOps &amp; IA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10346888" y="2980253"/>
            <a:ext cx="3589853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Tout code généré doit être audité, testé et validé par un expert humain.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118027" y="3789402"/>
            <a:ext cx="7980402" cy="1581388"/>
          </a:xfrm>
          <a:prstGeom prst="roundRect">
            <a:avLst>
              <a:gd name="adj" fmla="val 409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0" name="Shape 14"/>
          <p:cNvSpPr/>
          <p:nvPr/>
        </p:nvSpPr>
        <p:spPr>
          <a:xfrm>
            <a:off x="6279713" y="3951089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6872" y="4078248"/>
            <a:ext cx="208002" cy="20800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79713" y="4567595"/>
            <a:ext cx="192678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Défense Active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279713" y="4962406"/>
            <a:ext cx="765702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Protégez vos systèmes contre le "Prompt Injection" et le "Model Poisoning".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415" y="513398"/>
            <a:ext cx="8792170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Facteur Humain et Surveillance Continue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3415" y="1470184"/>
            <a:ext cx="1332357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L'IA n'est pas une source de vérité absolue. La vigilance humaine et la supervision technique restent vos meilleures défenses.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369939" y="2574131"/>
            <a:ext cx="233362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Expertise Humaine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53415" y="2977753"/>
            <a:ext cx="4050149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Lutter contre le biais d'automatisation. L'IA assiste, l'humain décide.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99" y="1978819"/>
            <a:ext cx="4663202" cy="466320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6970" y="2835354"/>
            <a:ext cx="279321" cy="2793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6836" y="2574131"/>
            <a:ext cx="233362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Journalisation &amp; Logs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926836" y="2977753"/>
            <a:ext cx="4050149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Tracez toutes les interactions pour détecter les dérives et exfiltrations.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99" y="1978819"/>
            <a:ext cx="4663202" cy="466320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0826" y="3232190"/>
            <a:ext cx="279321" cy="2793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26836" y="5045750"/>
            <a:ext cx="233362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Maintenance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926836" y="5449372"/>
            <a:ext cx="4050149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Mettez à jour régulièrement les modèles et surveillez les hallucinations.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3599" y="1978819"/>
            <a:ext cx="4663202" cy="466320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3990" y="5506045"/>
            <a:ext cx="279321" cy="2793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369939" y="5045750"/>
            <a:ext cx="233362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Formation Continue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653415" y="5449372"/>
            <a:ext cx="4050149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Apprenez aux équipes à douter de l'IA et à repérer le code vulnérable.</a:t>
            </a:r>
            <a:endParaRPr lang="en-US" sz="16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3599" y="1978819"/>
            <a:ext cx="4663202" cy="466320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0135" y="5109210"/>
            <a:ext cx="279321" cy="2793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33450" y="7132082"/>
            <a:ext cx="233362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 résumé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933450" y="7703820"/>
            <a:ext cx="1304353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Protéger les données, valider les résultats, et maintenir l'humain dans la boucle de décision.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53415" y="6852047"/>
            <a:ext cx="22860" cy="1360408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 1 : MÉTHODOLOGIE / OUTILS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Approche structurée et outils de surveillance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627" y="643890"/>
            <a:ext cx="7406640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Objectifs de la veille technologique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6627" y="1485186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6627" y="1771293"/>
            <a:ext cx="7870746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636627" y="1907858"/>
            <a:ext cx="245435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Comprendre les enjeux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6627" y="2301121"/>
            <a:ext cx="787074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Appréhender les risques de cybersécurité spécifiques aux systèmes d'intelligence artificielle et leurs implications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6627" y="3201233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6627" y="3487341"/>
            <a:ext cx="7870746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636627" y="3623905"/>
            <a:ext cx="283416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Automatiser la surveillance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6627" y="4017169"/>
            <a:ext cx="787074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Mettre en place un rituel de veille régulier et automatisé pour rester informé des dernières menaces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6627" y="4917281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6627" y="5203388"/>
            <a:ext cx="7870746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636627" y="5339953"/>
            <a:ext cx="291476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Identifier les sources fiables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6627" y="5733217"/>
            <a:ext cx="78707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Sélectionner et valider des sources d'information pertinentes et crédibles dans le domaine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6627" y="6342340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36627" y="6628448"/>
            <a:ext cx="7870746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636627" y="6765012"/>
            <a:ext cx="244566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Produire des synthèses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36627" y="7158276"/>
            <a:ext cx="78707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Créer des restitutions structurées et compréhensibles pour toutes les parties prenantes du projet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0891"/>
            <a:ext cx="609123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Méthodologie et outils de veille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6621" y="1403628"/>
            <a:ext cx="266854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Agrégation de contenu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586621" y="1906429"/>
            <a:ext cx="6524149" cy="1346478"/>
          </a:xfrm>
          <a:prstGeom prst="roundRect">
            <a:avLst>
              <a:gd name="adj" fmla="val 814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563761" y="1906429"/>
            <a:ext cx="91440" cy="1346478"/>
          </a:xfrm>
          <a:prstGeom prst="roundRect">
            <a:avLst>
              <a:gd name="adj" fmla="val 7699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845582" y="2096810"/>
            <a:ext cx="20952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Inoreader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45582" y="2526268"/>
            <a:ext cx="6074807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Agrégateur de flux RSS pour centraliser les sources académiques et professionnelles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6621" y="3420428"/>
            <a:ext cx="6524149" cy="1346478"/>
          </a:xfrm>
          <a:prstGeom prst="roundRect">
            <a:avLst>
              <a:gd name="adj" fmla="val 814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563761" y="3420428"/>
            <a:ext cx="91440" cy="1346478"/>
          </a:xfrm>
          <a:prstGeom prst="roundRect">
            <a:avLst>
              <a:gd name="adj" fmla="val 7699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845582" y="3610808"/>
            <a:ext cx="20952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 Alerts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45582" y="4040267"/>
            <a:ext cx="6074807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Système d'alertes automatiques par email ou par flux RSS pour surveiller les mots-clés stratégiques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6621" y="4934426"/>
            <a:ext cx="6524149" cy="1346478"/>
          </a:xfrm>
          <a:prstGeom prst="roundRect">
            <a:avLst>
              <a:gd name="adj" fmla="val 814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Shape 11"/>
          <p:cNvSpPr/>
          <p:nvPr/>
        </p:nvSpPr>
        <p:spPr>
          <a:xfrm>
            <a:off x="563761" y="4934426"/>
            <a:ext cx="91440" cy="1346478"/>
          </a:xfrm>
          <a:prstGeom prst="roundRect">
            <a:avLst>
              <a:gd name="adj" fmla="val 7699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845582" y="5124807"/>
            <a:ext cx="20952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arXiv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11291" y="5554266"/>
            <a:ext cx="6074807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Plateforme en ligne qui permet de diffuser gratuitement des articles scientifiques avant leur publication officielle dans des revues.</a:t>
            </a:r>
            <a:endParaRPr lang="en-US" sz="13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92" y="984766"/>
            <a:ext cx="6524149" cy="6524149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945637" y="7049691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Ces outils permettent une surveillance continue et automatisée des sources d'information clés en cybersécurité IA.</a:t>
            </a:r>
            <a:endParaRPr lang="en-US" sz="1300" dirty="0"/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C4F80049-4001-7224-A394-20FDDA090ECC}"/>
              </a:ext>
            </a:extLst>
          </p:cNvPr>
          <p:cNvSpPr/>
          <p:nvPr/>
        </p:nvSpPr>
        <p:spPr>
          <a:xfrm>
            <a:off x="563761" y="6471285"/>
            <a:ext cx="6524149" cy="1346478"/>
          </a:xfrm>
          <a:prstGeom prst="roundRect">
            <a:avLst>
              <a:gd name="adj" fmla="val 814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19" name="Shape 11">
            <a:extLst>
              <a:ext uri="{FF2B5EF4-FFF2-40B4-BE49-F238E27FC236}">
                <a16:creationId xmlns:a16="http://schemas.microsoft.com/office/drawing/2014/main" id="{6AAFBBE7-3F7B-2CB4-C192-77CEE29120C2}"/>
              </a:ext>
            </a:extLst>
          </p:cNvPr>
          <p:cNvSpPr/>
          <p:nvPr/>
        </p:nvSpPr>
        <p:spPr>
          <a:xfrm>
            <a:off x="563761" y="6471285"/>
            <a:ext cx="91440" cy="1346478"/>
          </a:xfrm>
          <a:prstGeom prst="roundRect">
            <a:avLst>
              <a:gd name="adj" fmla="val 7699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034F2547-092E-AD3A-6E2E-B187E85D991F}"/>
              </a:ext>
            </a:extLst>
          </p:cNvPr>
          <p:cNvSpPr/>
          <p:nvPr/>
        </p:nvSpPr>
        <p:spPr>
          <a:xfrm>
            <a:off x="879873" y="6620232"/>
            <a:ext cx="20952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 err="1">
                <a:solidFill>
                  <a:srgbClr val="3C3939"/>
                </a:solidFill>
                <a:latin typeface="Raleway" pitchFamily="34" charset="0"/>
              </a:rPr>
              <a:t>feedparser</a:t>
            </a:r>
            <a:endParaRPr lang="en-US" sz="1600" dirty="0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D2242FC6-E5E3-C40E-F644-95703C69D257}"/>
              </a:ext>
            </a:extLst>
          </p:cNvPr>
          <p:cNvSpPr/>
          <p:nvPr/>
        </p:nvSpPr>
        <p:spPr>
          <a:xfrm>
            <a:off x="845582" y="7049691"/>
            <a:ext cx="6074807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Bibliothèque python qui </a:t>
            </a:r>
            <a:r>
              <a:rPr lang="en-US" sz="13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</a:t>
            </a: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lire </a:t>
            </a:r>
            <a:r>
              <a:rPr lang="en-US" sz="13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facilement</a:t>
            </a: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 flux RSS et Atom </a:t>
            </a:r>
            <a:r>
              <a:rPr lang="en-US" sz="13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3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convertissant</a:t>
            </a: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3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3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objet</a:t>
            </a: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manipulable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4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Sources RSS et alertes configurées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39164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Flux RSS officiels (Feedly)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165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Security Blog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587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AI Blog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009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 Blog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431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arXiv Machine Learning (cs.LG)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6853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arXiv Artificial Intelligence (cs.AI)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49045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Hacker News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9326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OWASP ML Security Top 10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2839164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Alertes Google paramétrées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0342721" y="39165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Surveillance en temps réel sur plusieurs domaines :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48464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highlight>
                  <a:srgbClr val="FFF0E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Cyber attaque IA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528863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highlight>
                  <a:srgbClr val="FFF0E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Cyber attack AI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57308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highlight>
                  <a:srgbClr val="FFF0ED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Cybersécurité IA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61730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Cybersecurity AI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6890028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Rituel de veille automatisé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075" y="3905607"/>
            <a:ext cx="13044249" cy="30480"/>
          </a:xfrm>
          <a:prstGeom prst="roundRect">
            <a:avLst>
              <a:gd name="adj" fmla="val 31227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3967996" y="3225760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728323" y="3650694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3813274" y="3693200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66988" y="178439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Lundi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19651" y="2274332"/>
            <a:ext cx="592728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Ouverture de Feedly et lecture des nouveautés dans le dossier "Cybersécurité IA"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3905607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8"/>
          <p:cNvSpPr/>
          <p:nvPr/>
        </p:nvSpPr>
        <p:spPr>
          <a:xfrm>
            <a:off x="7060168" y="3650694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7145119" y="3693200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98832" y="481203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Mercredi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1496" y="5301972"/>
            <a:ext cx="592728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 des articles et sauvegarde des plus pertinents dans Substack pour analyse approfondie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805" y="3225760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10392132" y="3650694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10477083" y="3693200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30678" y="178439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Weekend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341" y="2274332"/>
            <a:ext cx="5927407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à jour de la synthèse et rédaction des conclusions dans le fichier README.md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075" y="6281738"/>
            <a:ext cx="13044249" cy="1325166"/>
          </a:xfrm>
          <a:prstGeom prst="roundRect">
            <a:avLst>
              <a:gd name="adj" fmla="val 7182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51" y="6625590"/>
            <a:ext cx="283250" cy="226576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29477" y="6564868"/>
            <a:ext cx="1208127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rituel hebdomadaire garantit une surveillance continue et une capitalisation progressive des connaissances en cybersécurité IA.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7210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 2 : SUJET - LA CYBERSÉCURITÉ POUR LES SYSTÈMES D'IA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229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Menaces, risques et bonnes pratiques de protection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767" y="482203"/>
            <a:ext cx="6385679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Principales menaces identifiées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3767" y="1381006"/>
            <a:ext cx="6613684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796766" y="1564005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427" y="1708666"/>
            <a:ext cx="236696" cy="2366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6766" y="2265521"/>
            <a:ext cx="230374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Attaques adversariales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96766" y="2644616"/>
            <a:ext cx="6247686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Modification subtile des données d'entrée pour tromper le modèle et obtenir des prédictions erronées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402830" y="1381006"/>
            <a:ext cx="6613803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7585829" y="1564005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0490" y="1708666"/>
            <a:ext cx="236696" cy="23669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85829" y="2265521"/>
            <a:ext cx="235577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Poisoning des données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85829" y="2644616"/>
            <a:ext cx="624780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Altération malveillante du dataset d'entraînement pour corrompre le comportement du modèle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13767" y="3564017"/>
            <a:ext cx="6613684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Shape 10"/>
          <p:cNvSpPr/>
          <p:nvPr/>
        </p:nvSpPr>
        <p:spPr>
          <a:xfrm>
            <a:off x="796766" y="3747016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427" y="3891677"/>
            <a:ext cx="236696" cy="23669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96766" y="4448532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Vol de modèles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96766" y="4827627"/>
            <a:ext cx="6247686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Récupération d'un modèle propriétaire via l'analyse de ses réponses et prédictions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7402830" y="3564017"/>
            <a:ext cx="6613803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Shape 14"/>
          <p:cNvSpPr/>
          <p:nvPr/>
        </p:nvSpPr>
        <p:spPr>
          <a:xfrm>
            <a:off x="7585829" y="3747016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0490" y="3891677"/>
            <a:ext cx="236696" cy="23669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85829" y="4448532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Backdoors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585829" y="4827627"/>
            <a:ext cx="624780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Comportements cachés déclenchés par des motifs spécifiques intégrés au modèle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613767" y="5747028"/>
            <a:ext cx="6613684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4" name="Shape 18"/>
          <p:cNvSpPr/>
          <p:nvPr/>
        </p:nvSpPr>
        <p:spPr>
          <a:xfrm>
            <a:off x="796766" y="5930027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1427" y="6074688"/>
            <a:ext cx="236696" cy="23669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96766" y="6631543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Prompt injection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796766" y="7010638"/>
            <a:ext cx="6247686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Manipulation des LLM pour obtenir des données sensibles ou contourner les protections</a:t>
            </a:r>
            <a:endParaRPr lang="en-US" sz="1350" dirty="0"/>
          </a:p>
        </p:txBody>
      </p:sp>
      <p:sp>
        <p:nvSpPr>
          <p:cNvPr id="28" name="Shape 21"/>
          <p:cNvSpPr/>
          <p:nvPr/>
        </p:nvSpPr>
        <p:spPr>
          <a:xfrm>
            <a:off x="7402830" y="5747028"/>
            <a:ext cx="6613803" cy="2007632"/>
          </a:xfrm>
          <a:prstGeom prst="roundRect">
            <a:avLst>
              <a:gd name="adj" fmla="val 3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9" name="Shape 22"/>
          <p:cNvSpPr/>
          <p:nvPr/>
        </p:nvSpPr>
        <p:spPr>
          <a:xfrm>
            <a:off x="7585829" y="5930027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0490" y="6074688"/>
            <a:ext cx="236696" cy="236696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85829" y="6631543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Supply chain IA</a:t>
            </a:r>
            <a:endParaRPr lang="en-US" sz="1700" dirty="0"/>
          </a:p>
        </p:txBody>
      </p:sp>
      <p:sp>
        <p:nvSpPr>
          <p:cNvPr id="32" name="Text 24"/>
          <p:cNvSpPr/>
          <p:nvPr/>
        </p:nvSpPr>
        <p:spPr>
          <a:xfrm>
            <a:off x="7585829" y="7010638"/>
            <a:ext cx="624780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Dépendances logicielles corrompues ou malveillantes intégrées dans l'écosystème IA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11" y="687943"/>
            <a:ext cx="6476405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Bonnes pratiques de protection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3411" y="1511737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46271" y="1534597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2419588" y="1630918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24389" y="2247067"/>
            <a:ext cx="2533531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Vérification des données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24389" y="2632115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Nettoyage et validation rigoureuse des données d'entraînement avant utilisation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61059" y="1511737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4683919" y="1534597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6457236" y="1630918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862036" y="2247067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Tests adversariaux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62036" y="2632115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Évaluation régulière de la robustesse du modèle face aux attaques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23411" y="3581043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Shape 12"/>
          <p:cNvSpPr/>
          <p:nvPr/>
        </p:nvSpPr>
        <p:spPr>
          <a:xfrm>
            <a:off x="646271" y="3603903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2419588" y="3700224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824389" y="4316373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Filtrage des prompts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24389" y="4701421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en place de contrôles stricts pour les entrées utilisateurs des LLM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4661059" y="3581043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0" name="Shape 17"/>
          <p:cNvSpPr/>
          <p:nvPr/>
        </p:nvSpPr>
        <p:spPr>
          <a:xfrm>
            <a:off x="4683919" y="3603903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6457236" y="3700224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4862036" y="4316373"/>
            <a:ext cx="268938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Gestion des dépendances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62036" y="4701421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à jour et audit sécurisé de toutes les bibliothèques tierces</a:t>
            </a:r>
            <a:endParaRPr lang="en-US" sz="1400" dirty="0"/>
          </a:p>
        </p:txBody>
      </p:sp>
      <p:sp>
        <p:nvSpPr>
          <p:cNvPr id="24" name="Shape 21"/>
          <p:cNvSpPr/>
          <p:nvPr/>
        </p:nvSpPr>
        <p:spPr>
          <a:xfrm>
            <a:off x="623411" y="5650349"/>
            <a:ext cx="3859530" cy="1891189"/>
          </a:xfrm>
          <a:prstGeom prst="roundRect">
            <a:avLst>
              <a:gd name="adj" fmla="val 39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Shape 22"/>
          <p:cNvSpPr/>
          <p:nvPr/>
        </p:nvSpPr>
        <p:spPr>
          <a:xfrm>
            <a:off x="646271" y="5673209"/>
            <a:ext cx="3813810" cy="534352"/>
          </a:xfrm>
          <a:prstGeom prst="roundRect">
            <a:avLst>
              <a:gd name="adj" fmla="val 8867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3"/>
          <p:cNvSpPr/>
          <p:nvPr/>
        </p:nvSpPr>
        <p:spPr>
          <a:xfrm>
            <a:off x="2419588" y="5769531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4"/>
          <p:cNvSpPr/>
          <p:nvPr/>
        </p:nvSpPr>
        <p:spPr>
          <a:xfrm>
            <a:off x="824389" y="6385679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Cadres de sécurité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824389" y="6770727"/>
            <a:ext cx="3457575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des normes NIST AI RMF et OWASP pour une approche structurée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1061</Words>
  <Application>Microsoft Office PowerPoint</Application>
  <PresentationFormat>Personnalisé</PresentationFormat>
  <Paragraphs>169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Roboto</vt:lpstr>
      <vt:lpstr>Raleway Light</vt:lpstr>
      <vt:lpstr>Raleway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Lionel JOURDHIER</cp:lastModifiedBy>
  <cp:revision>3</cp:revision>
  <dcterms:created xsi:type="dcterms:W3CDTF">2025-12-04T16:08:33Z</dcterms:created>
  <dcterms:modified xsi:type="dcterms:W3CDTF">2025-12-05T10:53:42Z</dcterms:modified>
</cp:coreProperties>
</file>